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7" r:id="rId3"/>
    <p:sldId id="307" r:id="rId4"/>
    <p:sldId id="308" r:id="rId5"/>
    <p:sldId id="320" r:id="rId6"/>
    <p:sldId id="309" r:id="rId7"/>
    <p:sldId id="310" r:id="rId8"/>
    <p:sldId id="312" r:id="rId9"/>
    <p:sldId id="311" r:id="rId10"/>
    <p:sldId id="313" r:id="rId11"/>
    <p:sldId id="329" r:id="rId12"/>
    <p:sldId id="314" r:id="rId13"/>
    <p:sldId id="315" r:id="rId14"/>
    <p:sldId id="333" r:id="rId15"/>
    <p:sldId id="335" r:id="rId16"/>
    <p:sldId id="316" r:id="rId17"/>
    <p:sldId id="265" r:id="rId18"/>
    <p:sldId id="279" r:id="rId19"/>
    <p:sldId id="317" r:id="rId20"/>
    <p:sldId id="280" r:id="rId21"/>
    <p:sldId id="281" r:id="rId22"/>
    <p:sldId id="282" r:id="rId23"/>
    <p:sldId id="266" r:id="rId24"/>
    <p:sldId id="284" r:id="rId25"/>
    <p:sldId id="283" r:id="rId26"/>
    <p:sldId id="334" r:id="rId27"/>
    <p:sldId id="285" r:id="rId28"/>
    <p:sldId id="286" r:id="rId29"/>
    <p:sldId id="287" r:id="rId30"/>
    <p:sldId id="322" r:id="rId31"/>
    <p:sldId id="318" r:id="rId32"/>
    <p:sldId id="288" r:id="rId33"/>
    <p:sldId id="324" r:id="rId34"/>
    <p:sldId id="330" r:id="rId35"/>
    <p:sldId id="289" r:id="rId36"/>
    <p:sldId id="331" r:id="rId37"/>
    <p:sldId id="267" r:id="rId38"/>
    <p:sldId id="290" r:id="rId39"/>
    <p:sldId id="295" r:id="rId40"/>
    <p:sldId id="294" r:id="rId41"/>
    <p:sldId id="296" r:id="rId42"/>
    <p:sldId id="292" r:id="rId43"/>
    <p:sldId id="293" r:id="rId44"/>
    <p:sldId id="268" r:id="rId45"/>
    <p:sldId id="298" r:id="rId46"/>
    <p:sldId id="297" r:id="rId47"/>
    <p:sldId id="326" r:id="rId48"/>
    <p:sldId id="325" r:id="rId49"/>
    <p:sldId id="336" r:id="rId50"/>
    <p:sldId id="270" r:id="rId51"/>
    <p:sldId id="305" r:id="rId52"/>
    <p:sldId id="300" r:id="rId53"/>
    <p:sldId id="303" r:id="rId54"/>
    <p:sldId id="327" r:id="rId55"/>
    <p:sldId id="328" r:id="rId56"/>
    <p:sldId id="264" r:id="rId57"/>
    <p:sldId id="306" r:id="rId58"/>
    <p:sldId id="332" r:id="rId59"/>
  </p:sldIdLst>
  <p:sldSz cx="9144000" cy="6858000" type="screen4x3"/>
  <p:notesSz cx="6858000" cy="9144000"/>
  <p:custDataLst>
    <p:tags r:id="rId6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1" autoAdjust="0"/>
    <p:restoredTop sz="94660"/>
  </p:normalViewPr>
  <p:slideViewPr>
    <p:cSldViewPr>
      <p:cViewPr varScale="1">
        <p:scale>
          <a:sx n="67" d="100"/>
          <a:sy n="67" d="100"/>
        </p:scale>
        <p:origin x="10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12D47A2-9FFA-47D1-8E25-41CCD168239F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FAD4FC9-157D-4F78-A5FD-AECBC2D9EC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2D47A2-9FFA-47D1-8E25-41CCD168239F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AD4FC9-157D-4F78-A5FD-AECBC2D9EC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2D47A2-9FFA-47D1-8E25-41CCD168239F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AD4FC9-157D-4F78-A5FD-AECBC2D9EC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2D47A2-9FFA-47D1-8E25-41CCD168239F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AD4FC9-157D-4F78-A5FD-AECBC2D9EC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2D47A2-9FFA-47D1-8E25-41CCD168239F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AD4FC9-157D-4F78-A5FD-AECBC2D9EC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2D47A2-9FFA-47D1-8E25-41CCD168239F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AD4FC9-157D-4F78-A5FD-AECBC2D9EC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2D47A2-9FFA-47D1-8E25-41CCD168239F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AD4FC9-157D-4F78-A5FD-AECBC2D9EC2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2D47A2-9FFA-47D1-8E25-41CCD168239F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AD4FC9-157D-4F78-A5FD-AECBC2D9EC2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2D47A2-9FFA-47D1-8E25-41CCD168239F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AD4FC9-157D-4F78-A5FD-AECBC2D9EC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12D47A2-9FFA-47D1-8E25-41CCD168239F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AD4FC9-157D-4F78-A5FD-AECBC2D9EC2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12D47A2-9FFA-47D1-8E25-41CCD168239F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FAD4FC9-157D-4F78-A5FD-AECBC2D9EC2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12D47A2-9FFA-47D1-8E25-41CCD168239F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FAD4FC9-157D-4F78-A5FD-AECBC2D9EC2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crl.iupui.edu/resources/poster-design.asp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kesigns.com/tutorials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80090"/>
            <a:ext cx="7772400" cy="1829761"/>
          </a:xfrm>
        </p:spPr>
        <p:txBody>
          <a:bodyPr/>
          <a:lstStyle/>
          <a:p>
            <a:r>
              <a:rPr lang="en-US" dirty="0" smtClean="0"/>
              <a:t>Research Poster Creation and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39096"/>
            <a:ext cx="7772400" cy="1199704"/>
          </a:xfrm>
        </p:spPr>
        <p:txBody>
          <a:bodyPr/>
          <a:lstStyle/>
          <a:p>
            <a:r>
              <a:rPr lang="en-US" dirty="0" smtClean="0"/>
              <a:t>John Starbuck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9223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1243"/>
            <a:ext cx="2971800" cy="169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95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People </a:t>
            </a:r>
            <a:r>
              <a:rPr lang="en-US" dirty="0" smtClean="0"/>
              <a:t>in attendance may </a:t>
            </a:r>
            <a:r>
              <a:rPr lang="en-US" dirty="0"/>
              <a:t>stop by and look at your poster</a:t>
            </a:r>
          </a:p>
          <a:p>
            <a:pPr lvl="1"/>
            <a:r>
              <a:rPr lang="en-US" dirty="0" smtClean="0"/>
              <a:t>Greet </a:t>
            </a:r>
            <a:r>
              <a:rPr lang="en-US" dirty="0"/>
              <a:t>them and offer to explain your </a:t>
            </a:r>
            <a:r>
              <a:rPr lang="en-US" dirty="0" smtClean="0"/>
              <a:t>research</a:t>
            </a:r>
            <a:endParaRPr lang="en-US" dirty="0"/>
          </a:p>
          <a:p>
            <a:pPr lvl="2"/>
            <a:r>
              <a:rPr lang="en-US" dirty="0"/>
              <a:t>Some will let you walk them through the </a:t>
            </a:r>
            <a:r>
              <a:rPr lang="en-US" dirty="0" smtClean="0"/>
              <a:t>poster </a:t>
            </a:r>
          </a:p>
          <a:p>
            <a:pPr lvl="3"/>
            <a:r>
              <a:rPr lang="en-US" dirty="0" smtClean="0"/>
              <a:t>Be able to do this in 5-6 minutes</a:t>
            </a:r>
          </a:p>
          <a:p>
            <a:pPr lvl="3"/>
            <a:r>
              <a:rPr lang="en-US" dirty="0" smtClean="0"/>
              <a:t>Practice, practice, practice…</a:t>
            </a:r>
            <a:endParaRPr lang="en-US" dirty="0"/>
          </a:p>
          <a:p>
            <a:pPr lvl="2"/>
            <a:r>
              <a:rPr lang="en-US" dirty="0"/>
              <a:t>Others will ask you to let them read through it </a:t>
            </a:r>
            <a:r>
              <a:rPr lang="en-US" dirty="0" smtClean="0"/>
              <a:t>first and then ask your questions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Defense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4340755"/>
            <a:ext cx="3428195" cy="227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54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prepared to answer questions </a:t>
            </a:r>
            <a:r>
              <a:rPr lang="en-US" dirty="0"/>
              <a:t>about your </a:t>
            </a:r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Why are you doing this? Why does it matter?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Business cards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Sample abstracts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Defense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57600"/>
            <a:ext cx="2372833" cy="1360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876" y="3365717"/>
            <a:ext cx="3569324" cy="26127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60226" y="5230586"/>
            <a:ext cx="704850" cy="8654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15278" y="3124200"/>
            <a:ext cx="4800121" cy="3124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15279" y="3365718"/>
            <a:ext cx="100219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Sample </a:t>
            </a:r>
          </a:p>
          <a:p>
            <a:pPr algn="ctr"/>
            <a:r>
              <a:rPr lang="en-US" sz="1400" dirty="0" smtClean="0"/>
              <a:t>abstract </a:t>
            </a:r>
          </a:p>
          <a:p>
            <a:pPr algn="ctr"/>
            <a:r>
              <a:rPr lang="en-US" sz="1400" dirty="0" smtClean="0"/>
              <a:t>or </a:t>
            </a:r>
          </a:p>
          <a:p>
            <a:pPr algn="ctr"/>
            <a:r>
              <a:rPr lang="en-US" sz="1400" dirty="0" smtClean="0"/>
              <a:t>business </a:t>
            </a:r>
          </a:p>
          <a:p>
            <a:pPr algn="ctr"/>
            <a:r>
              <a:rPr lang="en-US" sz="1400" dirty="0" smtClean="0"/>
              <a:t>cards </a:t>
            </a:r>
          </a:p>
          <a:p>
            <a:pPr algn="ctr"/>
            <a:r>
              <a:rPr lang="en-US" sz="1400" dirty="0" smtClean="0"/>
              <a:t>for </a:t>
            </a:r>
          </a:p>
          <a:p>
            <a:pPr algn="ctr"/>
            <a:r>
              <a:rPr lang="en-US" sz="1400" dirty="0" smtClean="0"/>
              <a:t>viewers </a:t>
            </a:r>
          </a:p>
          <a:p>
            <a:pPr algn="ctr"/>
            <a:r>
              <a:rPr lang="en-US" sz="1400" dirty="0" smtClean="0"/>
              <a:t>to take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275742" y="5547877"/>
            <a:ext cx="6992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Take me!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245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 What is my poster presentation about?</a:t>
            </a:r>
          </a:p>
          <a:p>
            <a:pPr marL="0" indent="0">
              <a:buNone/>
            </a:pPr>
            <a:r>
              <a:rPr lang="en-US" dirty="0" smtClean="0"/>
              <a:t>2. Why am I conducting this research? Why does it matter?</a:t>
            </a:r>
          </a:p>
          <a:p>
            <a:pPr marL="0" indent="0">
              <a:buNone/>
            </a:pPr>
            <a:r>
              <a:rPr lang="en-US" dirty="0" smtClean="0"/>
              <a:t>3. What materials and methods did I use?</a:t>
            </a:r>
          </a:p>
          <a:p>
            <a:pPr marL="0" indent="0">
              <a:buNone/>
            </a:pPr>
            <a:r>
              <a:rPr lang="en-US" dirty="0" smtClean="0"/>
              <a:t>4. What are my results?</a:t>
            </a:r>
          </a:p>
          <a:p>
            <a:pPr marL="0" indent="0">
              <a:buNone/>
            </a:pPr>
            <a:r>
              <a:rPr lang="en-US" dirty="0" smtClean="0"/>
              <a:t>5. What conclusions did I make?</a:t>
            </a:r>
          </a:p>
          <a:p>
            <a:pPr marL="0" indent="0">
              <a:buNone/>
            </a:pPr>
            <a:r>
              <a:rPr lang="en-US" dirty="0" smtClean="0"/>
              <a:t>6. What are my recommendations or future directions based on this research?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 Poster Should Answer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85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Parts of a Scientific Poster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2600" y="1219200"/>
            <a:ext cx="56388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219200"/>
            <a:ext cx="12192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67600" y="1219200"/>
            <a:ext cx="12192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1828800"/>
            <a:ext cx="2743200" cy="190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" y="3886200"/>
            <a:ext cx="2743200" cy="190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43600" y="1828800"/>
            <a:ext cx="2743200" cy="190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43600" y="3886200"/>
            <a:ext cx="2743200" cy="1131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76600" y="1828800"/>
            <a:ext cx="2590800" cy="190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76600" y="3886200"/>
            <a:ext cx="2590800" cy="190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3304" y="1328058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Logo?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17972" y="1317954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Logo?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358895" y="1317172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Title and Authors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19498" y="2482334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Abstract?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48778" y="4654034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33800" y="2362200"/>
            <a:ext cx="1651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Materials </a:t>
            </a:r>
          </a:p>
          <a:p>
            <a:pPr algn="ctr"/>
            <a:r>
              <a:rPr lang="en-US" dirty="0" smtClean="0"/>
              <a:t>and methods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27003" y="464820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364987" y="2325469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Results</a:t>
            </a:r>
          </a:p>
          <a:p>
            <a:pPr algn="ctr"/>
            <a:r>
              <a:rPr lang="en-US" dirty="0" smtClean="0"/>
              <a:t>(more figures?)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503392" y="4278868"/>
            <a:ext cx="1542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Conclusions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43600" y="5105400"/>
            <a:ext cx="27432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596620" y="5263634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28101" y="6096000"/>
            <a:ext cx="335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a “Landscape”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Parts of a Scientific Poster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3358721" y="1219200"/>
            <a:ext cx="22860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44671" y="1219200"/>
            <a:ext cx="7620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91821" y="1828800"/>
            <a:ext cx="19337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20921" y="1317954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Logo?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17216" y="1317172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Title and Authors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767141" y="2279302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Abstract?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737195" y="3663434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645823" y="4920284"/>
            <a:ext cx="1651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Materials </a:t>
            </a:r>
          </a:p>
          <a:p>
            <a:pPr algn="ctr"/>
            <a:r>
              <a:rPr lang="en-US" dirty="0" smtClean="0"/>
              <a:t>and methods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038722" y="2279302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617132" y="3524934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Results</a:t>
            </a:r>
          </a:p>
          <a:p>
            <a:pPr algn="ctr"/>
            <a:r>
              <a:rPr lang="en-US" dirty="0" smtClean="0"/>
              <a:t>(more figures?)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768615" y="4783118"/>
            <a:ext cx="1542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Conclusions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28980" y="5501634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491821" y="1219200"/>
            <a:ext cx="7620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468071" y="1317954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Logo?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491821" y="3200400"/>
            <a:ext cx="19337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491821" y="4595750"/>
            <a:ext cx="19337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72971" y="1828800"/>
            <a:ext cx="19337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572971" y="3200400"/>
            <a:ext cx="19337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72971" y="4595750"/>
            <a:ext cx="1933700" cy="738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577921" y="5410200"/>
            <a:ext cx="1933700" cy="4809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57800" y="6172200"/>
            <a:ext cx="2969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a “portrait”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3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Posters typically flow left to right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Or up to down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 Content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09800" y="1957450"/>
            <a:ext cx="44196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09800" y="4343400"/>
            <a:ext cx="44196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438400" y="2186050"/>
            <a:ext cx="838200" cy="3810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962400" y="2186050"/>
            <a:ext cx="838200" cy="381000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562600" y="2186050"/>
            <a:ext cx="838200" cy="3810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438400" y="2948050"/>
            <a:ext cx="838200" cy="381000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962400" y="2948050"/>
            <a:ext cx="838200" cy="3810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562600" y="2948050"/>
            <a:ext cx="838200" cy="381000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2743200" y="4572000"/>
            <a:ext cx="533400" cy="3810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2743200" y="5486400"/>
            <a:ext cx="533400" cy="381000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5400000">
            <a:off x="4191000" y="4572000"/>
            <a:ext cx="533400" cy="381000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5400000">
            <a:off x="4191000" y="5486400"/>
            <a:ext cx="533400" cy="3810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5400000">
            <a:off x="5562600" y="4572000"/>
            <a:ext cx="533400" cy="3810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5400000">
            <a:off x="5562600" y="5486400"/>
            <a:ext cx="533400" cy="381000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5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Format and layout varies by discipline and conference</a:t>
            </a:r>
          </a:p>
          <a:p>
            <a:pPr lvl="1"/>
            <a:r>
              <a:rPr lang="en-US" dirty="0" smtClean="0"/>
              <a:t>Posters may be square-shaped, landscape, portrait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You may need different sections?</a:t>
            </a:r>
          </a:p>
          <a:p>
            <a:pPr lvl="2"/>
            <a:r>
              <a:rPr lang="en-US" dirty="0" smtClean="0"/>
              <a:t>Literature review</a:t>
            </a:r>
          </a:p>
          <a:p>
            <a:pPr lvl="2"/>
            <a:r>
              <a:rPr lang="en-US" dirty="0" smtClean="0"/>
              <a:t>Current status of research</a:t>
            </a:r>
          </a:p>
          <a:p>
            <a:pPr lvl="2"/>
            <a:r>
              <a:rPr lang="en-US" dirty="0" smtClean="0"/>
              <a:t>Future plans</a:t>
            </a:r>
          </a:p>
          <a:p>
            <a:pPr lvl="2"/>
            <a:r>
              <a:rPr lang="en-US" dirty="0" smtClean="0"/>
              <a:t>Funding, etc.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Check with mentor to determine what is normal for your discipline and adhere to conference requirements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Parts of a Scientific Poster</a:t>
            </a:r>
          </a:p>
        </p:txBody>
      </p:sp>
    </p:spTree>
    <p:extLst>
      <p:ext uri="{BB962C8B-B14F-4D97-AF65-F5344CB8AC3E}">
        <p14:creationId xmlns:p14="http://schemas.microsoft.com/office/powerpoint/2010/main" val="322720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Well-thought out to attract viewers</a:t>
            </a:r>
          </a:p>
          <a:p>
            <a:pPr lvl="1"/>
            <a:r>
              <a:rPr lang="en-US" dirty="0" smtClean="0"/>
              <a:t>Concise, no more than two lines</a:t>
            </a:r>
          </a:p>
          <a:p>
            <a:pPr lvl="1"/>
            <a:endParaRPr lang="en-US" dirty="0" smtClean="0"/>
          </a:p>
          <a:p>
            <a:pPr lvl="1"/>
            <a:r>
              <a:rPr lang="en-US" u="sng" dirty="0" smtClean="0"/>
              <a:t>Bad Example</a:t>
            </a:r>
            <a:r>
              <a:rPr lang="en-US" dirty="0" smtClean="0"/>
              <a:t>: An Analysis of Developmental Instability as Measured by Fluctuating Asymmetry of the Soft-Tissue Facial Features of an Aneuploid Population whose Morphogenesis is affected by Trisomy 21 and Gene-Dosage Imbalance</a:t>
            </a:r>
          </a:p>
          <a:p>
            <a:pPr lvl="1"/>
            <a:endParaRPr lang="en-US" dirty="0" smtClean="0"/>
          </a:p>
          <a:p>
            <a:pPr lvl="1"/>
            <a:r>
              <a:rPr lang="en-US" u="sng" dirty="0" smtClean="0"/>
              <a:t>Better Example:</a:t>
            </a:r>
            <a:r>
              <a:rPr lang="en-US" dirty="0" smtClean="0"/>
              <a:t> Trisomy 21 and Facial Asymmetry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Parts of a Scientific Poster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40403" y="5029200"/>
            <a:ext cx="20313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Huh?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2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Abstract</a:t>
            </a:r>
          </a:p>
          <a:p>
            <a:pPr lvl="1"/>
            <a:r>
              <a:rPr lang="en-US" dirty="0" smtClean="0"/>
              <a:t>Usually submitted beforehand for approval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Often made available in a meeting or conference catalogue (online or in print)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Short and concise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Not required for all conferences/posters</a:t>
            </a:r>
          </a:p>
          <a:p>
            <a:pPr lvl="2"/>
            <a:r>
              <a:rPr lang="en-US" dirty="0" smtClean="0"/>
              <a:t>Check guidelines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May have separate sections or be a single paragraph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Parts of a Scientific Poster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Abstract Sections</a:t>
            </a:r>
          </a:p>
          <a:p>
            <a:pPr lvl="1"/>
            <a:r>
              <a:rPr lang="en-US" dirty="0" smtClean="0"/>
              <a:t>Introduction</a:t>
            </a:r>
          </a:p>
          <a:p>
            <a:pPr lvl="2"/>
            <a:r>
              <a:rPr lang="en-US" dirty="0" smtClean="0"/>
              <a:t>1-2 sentences</a:t>
            </a:r>
          </a:p>
          <a:p>
            <a:pPr lvl="1"/>
            <a:r>
              <a:rPr lang="en-US" dirty="0" smtClean="0"/>
              <a:t>Materials and Methods</a:t>
            </a:r>
          </a:p>
          <a:p>
            <a:pPr lvl="2"/>
            <a:r>
              <a:rPr lang="en-US" dirty="0" smtClean="0"/>
              <a:t>1-2 sentences</a:t>
            </a:r>
          </a:p>
          <a:p>
            <a:pPr lvl="1"/>
            <a:r>
              <a:rPr lang="en-US" dirty="0" smtClean="0"/>
              <a:t>Results</a:t>
            </a:r>
          </a:p>
          <a:p>
            <a:pPr lvl="2"/>
            <a:r>
              <a:rPr lang="en-US" dirty="0" smtClean="0"/>
              <a:t>1-3 sentences</a:t>
            </a:r>
          </a:p>
          <a:p>
            <a:pPr lvl="1"/>
            <a:r>
              <a:rPr lang="en-US" dirty="0" smtClean="0"/>
              <a:t>Conclusion(s)</a:t>
            </a:r>
          </a:p>
          <a:p>
            <a:pPr lvl="1"/>
            <a:r>
              <a:rPr lang="en-US" dirty="0" smtClean="0"/>
              <a:t>1-2 sentences, preferably 1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May be additional sections depending on conference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Parts of a Scientific Poster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91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Biological Anthropology, Ph.D. (Penn State, 2012)</a:t>
            </a:r>
          </a:p>
          <a:p>
            <a:r>
              <a:rPr lang="en-US" dirty="0" smtClean="0"/>
              <a:t>Anthropology, M.A. (Penn State, 2009)</a:t>
            </a:r>
          </a:p>
          <a:p>
            <a:r>
              <a:rPr lang="en-US" dirty="0" smtClean="0"/>
              <a:t>Anthropology, B.A. (IUPUI, 2005)</a:t>
            </a:r>
          </a:p>
          <a:p>
            <a:endParaRPr lang="en-US" dirty="0" smtClean="0"/>
          </a:p>
          <a:p>
            <a:r>
              <a:rPr lang="en-US" dirty="0" smtClean="0"/>
              <a:t>Currently: Post-doctoral researcher IUSD 3D ICCC</a:t>
            </a:r>
          </a:p>
          <a:p>
            <a:endParaRPr lang="en-US" dirty="0"/>
          </a:p>
          <a:p>
            <a:r>
              <a:rPr lang="en-US" dirty="0" smtClean="0"/>
              <a:t>2004-2005, IUPUI McNair Scholar</a:t>
            </a:r>
          </a:p>
          <a:p>
            <a:endParaRPr lang="en-US" dirty="0"/>
          </a:p>
          <a:p>
            <a:r>
              <a:rPr lang="en-US" dirty="0" smtClean="0"/>
              <a:t>Authored, co-authored, and/or presented 35 conference presentations over last 9 years</a:t>
            </a:r>
          </a:p>
          <a:p>
            <a:pPr lvl="1"/>
            <a:r>
              <a:rPr lang="en-US" dirty="0" smtClean="0"/>
              <a:t>Many were poster presentations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 Background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81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1-2 short paragraphs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Briefly introduce research background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Introduce </a:t>
            </a:r>
            <a:r>
              <a:rPr lang="en-US" dirty="0"/>
              <a:t>research </a:t>
            </a:r>
            <a:r>
              <a:rPr lang="en-US" dirty="0" smtClean="0"/>
              <a:t>question and hypothesis </a:t>
            </a:r>
          </a:p>
          <a:p>
            <a:pPr lvl="1"/>
            <a:endParaRPr lang="en-US" dirty="0"/>
          </a:p>
          <a:p>
            <a:r>
              <a:rPr lang="en-US" dirty="0" smtClean="0"/>
              <a:t>I typically use 1 paragraph for introduction and 1 paragraph describing purpose of research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Parts of a Scientific Poster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Materials and Methods</a:t>
            </a:r>
          </a:p>
          <a:p>
            <a:pPr lvl="1"/>
            <a:r>
              <a:rPr lang="en-US" dirty="0" smtClean="0"/>
              <a:t>Describe materials used and methods applied (including statistics and significance cutoffs)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Include relevant images, charts, graphs to help viewer understand your project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Explain why you chose your methods</a:t>
            </a:r>
          </a:p>
          <a:p>
            <a:pPr lvl="2"/>
            <a:r>
              <a:rPr lang="en-US" dirty="0" smtClean="0"/>
              <a:t>If explanation is long, may be better to leave off poster and explain in person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Generally 2 paragraphs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Parts of a Scientific Poster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Text with summary of results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Figures and tables</a:t>
            </a:r>
          </a:p>
          <a:p>
            <a:pPr lvl="2"/>
            <a:r>
              <a:rPr lang="en-US" dirty="0" smtClean="0"/>
              <a:t>Label clearly and with caption</a:t>
            </a:r>
          </a:p>
          <a:p>
            <a:pPr lvl="2"/>
            <a:r>
              <a:rPr lang="en-US" dirty="0" smtClean="0"/>
              <a:t>Use figures and tables that look good to attract attention</a:t>
            </a:r>
          </a:p>
          <a:p>
            <a:pPr lvl="2"/>
            <a:r>
              <a:rPr lang="en-US" dirty="0"/>
              <a:t>Sometimes </a:t>
            </a:r>
            <a:r>
              <a:rPr lang="en-US" dirty="0" smtClean="0"/>
              <a:t>caption </a:t>
            </a:r>
            <a:r>
              <a:rPr lang="en-US" dirty="0"/>
              <a:t>text </a:t>
            </a:r>
            <a:r>
              <a:rPr lang="en-US" dirty="0" smtClean="0"/>
              <a:t>is only text in this section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Discuss relationship between results and research question</a:t>
            </a:r>
          </a:p>
          <a:p>
            <a:pPr lvl="1"/>
            <a:endParaRPr lang="en-US" dirty="0"/>
          </a:p>
          <a:p>
            <a:r>
              <a:rPr lang="en-US" dirty="0" smtClean="0"/>
              <a:t>More figures, less text and tables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Parts of a Scientific Poster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Conclusions</a:t>
            </a:r>
          </a:p>
          <a:p>
            <a:pPr lvl="1"/>
            <a:r>
              <a:rPr lang="en-US" dirty="0" smtClean="0"/>
              <a:t>Briefly review research question, results, and your conclusions</a:t>
            </a:r>
          </a:p>
          <a:p>
            <a:pPr lvl="2"/>
            <a:r>
              <a:rPr lang="en-US" dirty="0" smtClean="0"/>
              <a:t>Bullet points acceptable/preferred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Discuss why your results are interesting or significant</a:t>
            </a:r>
          </a:p>
          <a:p>
            <a:pPr lvl="2"/>
            <a:r>
              <a:rPr lang="en-US" dirty="0" smtClean="0"/>
              <a:t>Relate to other research when possible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What are the broader implications or applications?</a:t>
            </a:r>
          </a:p>
          <a:p>
            <a:pPr lvl="2"/>
            <a:r>
              <a:rPr lang="en-US" dirty="0" smtClean="0"/>
              <a:t>Future steps?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Parts of a Scientific Poster</a:t>
            </a:r>
          </a:p>
        </p:txBody>
      </p:sp>
    </p:spTree>
    <p:extLst>
      <p:ext uri="{BB962C8B-B14F-4D97-AF65-F5344CB8AC3E}">
        <p14:creationId xmlns:p14="http://schemas.microsoft.com/office/powerpoint/2010/main" val="8464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</a:p>
          <a:p>
            <a:pPr lvl="1"/>
            <a:r>
              <a:rPr lang="en-US" dirty="0" smtClean="0"/>
              <a:t>List references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Break into columns if needed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It is common to use smaller font here to make everything fit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Some conferences don’t require this section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Parts of a Scientific Poster</a:t>
            </a:r>
          </a:p>
        </p:txBody>
      </p:sp>
    </p:spTree>
    <p:extLst>
      <p:ext uri="{BB962C8B-B14F-4D97-AF65-F5344CB8AC3E}">
        <p14:creationId xmlns:p14="http://schemas.microsoft.com/office/powerpoint/2010/main" val="59103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Acknowledgements</a:t>
            </a:r>
          </a:p>
          <a:p>
            <a:pPr lvl="1"/>
            <a:r>
              <a:rPr lang="en-US" dirty="0" smtClean="0"/>
              <a:t>People who helped you with your research</a:t>
            </a:r>
          </a:p>
          <a:p>
            <a:pPr lvl="2"/>
            <a:r>
              <a:rPr lang="en-US" dirty="0" smtClean="0"/>
              <a:t>Lab members, mentors, etc.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Funding sources</a:t>
            </a:r>
          </a:p>
          <a:p>
            <a:pPr lvl="2"/>
            <a:r>
              <a:rPr lang="en-US" dirty="0" smtClean="0"/>
              <a:t>Names, grant numbers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Section should be short and concise </a:t>
            </a:r>
          </a:p>
          <a:p>
            <a:pPr lvl="2"/>
            <a:r>
              <a:rPr lang="en-US" dirty="0" smtClean="0"/>
              <a:t>40-50 words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Sometimes logos can be used instead of words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Parts of a Scientific Poster</a:t>
            </a:r>
          </a:p>
        </p:txBody>
      </p:sp>
    </p:spTree>
    <p:extLst>
      <p:ext uri="{BB962C8B-B14F-4D97-AF65-F5344CB8AC3E}">
        <p14:creationId xmlns:p14="http://schemas.microsoft.com/office/powerpoint/2010/main" val="59103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Shameless Plug?… or Logo Examples</a:t>
            </a:r>
            <a:endParaRPr lang="en-US" dirty="0"/>
          </a:p>
        </p:txBody>
      </p:sp>
      <p:pic>
        <p:nvPicPr>
          <p:cNvPr id="4" name="Picture 3" descr="3D Imaging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365759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11" y="1981200"/>
            <a:ext cx="4962528" cy="282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400" y="5543797"/>
            <a:ext cx="4033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already on poster, redundant </a:t>
            </a:r>
          </a:p>
          <a:p>
            <a:r>
              <a:rPr lang="en-US" dirty="0"/>
              <a:t> </a:t>
            </a:r>
            <a:r>
              <a:rPr lang="en-US" dirty="0" smtClean="0"/>
              <a:t>   to write out again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44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not overload poster with text</a:t>
            </a:r>
          </a:p>
          <a:p>
            <a:pPr lvl="1"/>
            <a:r>
              <a:rPr lang="en-US" dirty="0" smtClean="0"/>
              <a:t>Summarize your info briefly and concisely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Your poster should be </a:t>
            </a:r>
          </a:p>
          <a:p>
            <a:pPr lvl="1"/>
            <a:r>
              <a:rPr lang="en-US" dirty="0" smtClean="0"/>
              <a:t>Visually interesting, attractive </a:t>
            </a:r>
          </a:p>
          <a:p>
            <a:pPr lvl="1"/>
            <a:r>
              <a:rPr lang="en-US" dirty="0" smtClean="0"/>
              <a:t>Easy to scan over quickly</a:t>
            </a:r>
          </a:p>
          <a:p>
            <a:pPr lvl="1"/>
            <a:r>
              <a:rPr lang="en-US" dirty="0" smtClean="0"/>
              <a:t>Where possible, use chart or graph instead of “wordy” table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Poster Content</a:t>
            </a:r>
          </a:p>
        </p:txBody>
      </p:sp>
    </p:spTree>
    <p:extLst>
      <p:ext uri="{BB962C8B-B14F-4D97-AF65-F5344CB8AC3E}">
        <p14:creationId xmlns:p14="http://schemas.microsoft.com/office/powerpoint/2010/main" val="135780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size of the poster varies by conference</a:t>
            </a:r>
          </a:p>
          <a:p>
            <a:pPr lvl="1"/>
            <a:r>
              <a:rPr lang="en-US" dirty="0" smtClean="0"/>
              <a:t>Look up conference guidelines beforehand 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Sizes vary greatly from conference to conference</a:t>
            </a:r>
          </a:p>
          <a:p>
            <a:pPr lvl="2"/>
            <a:r>
              <a:rPr lang="en-US" dirty="0" smtClean="0"/>
              <a:t>Small, large </a:t>
            </a:r>
          </a:p>
          <a:p>
            <a:pPr lvl="2"/>
            <a:r>
              <a:rPr lang="en-US" dirty="0" smtClean="0"/>
              <a:t>Landscape, portrait, square?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Poster Content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33446"/>
            <a:ext cx="4800600" cy="279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33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012204"/>
          </a:xfrm>
        </p:spPr>
        <p:txBody>
          <a:bodyPr>
            <a:normAutofit/>
          </a:bodyPr>
          <a:lstStyle/>
          <a:p>
            <a:r>
              <a:rPr lang="en-US" dirty="0" smtClean="0"/>
              <a:t>Contact printer to find out print limitations</a:t>
            </a:r>
          </a:p>
          <a:p>
            <a:pPr lvl="1"/>
            <a:r>
              <a:rPr lang="en-US" dirty="0" smtClean="0"/>
              <a:t>Sometimes the conference guidelines allow a larger poster than you can print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Poster Content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2857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91000" y="2819400"/>
            <a:ext cx="4648200" cy="381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48199" y="2843150"/>
            <a:ext cx="1855025" cy="3733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34200" y="4105870"/>
            <a:ext cx="1527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Conference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Space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Provided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7606" y="4267200"/>
            <a:ext cx="1426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Printer </a:t>
            </a:r>
          </a:p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Limitations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3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Or, what does it mean for you if you have to do a poster presentation?</a:t>
            </a:r>
          </a:p>
          <a:p>
            <a:r>
              <a:rPr lang="en-US" dirty="0" smtClean="0"/>
              <a:t>You create a poster with information about your research</a:t>
            </a:r>
          </a:p>
          <a:p>
            <a:pPr lvl="1"/>
            <a:r>
              <a:rPr lang="en-US" dirty="0" smtClean="0"/>
              <a:t>Your mentor will help and guide you</a:t>
            </a:r>
          </a:p>
          <a:p>
            <a:r>
              <a:rPr lang="en-US" dirty="0" smtClean="0"/>
              <a:t>Hang poster up at a conference </a:t>
            </a:r>
          </a:p>
          <a:p>
            <a:r>
              <a:rPr lang="en-US" dirty="0"/>
              <a:t>P</a:t>
            </a:r>
            <a:r>
              <a:rPr lang="en-US" dirty="0" smtClean="0"/>
              <a:t>resent the poster to people in attendance.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Poster Presentation?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02" y="4572000"/>
            <a:ext cx="2342798" cy="2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8426" y="4602725"/>
            <a:ext cx="1295400" cy="461665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My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Research</a:t>
            </a:r>
            <a:endParaRPr lang="en-US" sz="1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63050" y="4898434"/>
            <a:ext cx="304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Y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O</a:t>
            </a: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35034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6" presetClass="emph" presetSubtype="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Conference may give you a large board, but you don’t have to use it all </a:t>
            </a:r>
          </a:p>
          <a:p>
            <a:pPr lvl="1"/>
            <a:r>
              <a:rPr lang="en-US" dirty="0" smtClean="0"/>
              <a:t>E.g. 4x8 ft. is huge</a:t>
            </a:r>
          </a:p>
          <a:p>
            <a:endParaRPr lang="en-US" dirty="0" smtClean="0"/>
          </a:p>
          <a:p>
            <a:r>
              <a:rPr lang="en-US" dirty="0" smtClean="0"/>
              <a:t>Huge posters difficult to travel with</a:t>
            </a:r>
          </a:p>
          <a:p>
            <a:pPr lvl="1"/>
            <a:r>
              <a:rPr lang="en-US" dirty="0" smtClean="0"/>
              <a:t>Harder to hang too</a:t>
            </a:r>
          </a:p>
          <a:p>
            <a:endParaRPr lang="en-US" dirty="0" smtClean="0"/>
          </a:p>
          <a:p>
            <a:r>
              <a:rPr lang="en-US" dirty="0" smtClean="0"/>
              <a:t>You will probably be blocking half of your poster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Poster Content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325" y="2509650"/>
            <a:ext cx="1945112" cy="181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13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Poster Content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90095"/>
            <a:ext cx="3766457" cy="282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57438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8078" y="1828800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Blocked poster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30240" y="1828800"/>
            <a:ext cx="215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Unblocked poster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30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 with a PowerPoint template (or make your own)</a:t>
            </a:r>
          </a:p>
          <a:p>
            <a:r>
              <a:rPr lang="en-US" dirty="0">
                <a:hlinkClick r:id="rId2"/>
              </a:rPr>
              <a:t>http://www.crl.iupui.edu/resources/poster-design.asp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Poster Content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8" t="23280" r="14028" b="15286"/>
          <a:stretch/>
        </p:blipFill>
        <p:spPr bwMode="auto">
          <a:xfrm>
            <a:off x="4992364" y="2895600"/>
            <a:ext cx="3108105" cy="383702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09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Determine take home message</a:t>
            </a:r>
          </a:p>
          <a:p>
            <a:pPr lvl="1"/>
            <a:r>
              <a:rPr lang="en-US" dirty="0"/>
              <a:t>If someone were to describe your poster in one sentence, what would that sentence be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E.g. “S/he studied mouse models for Down syndrome and found that their skulls are smaller and underdeveloped.”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Poster presentation should </a:t>
            </a:r>
            <a:r>
              <a:rPr lang="en-US" dirty="0"/>
              <a:t>reinforce this theme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Poster Content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053263"/>
            <a:ext cx="1828800" cy="174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33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Create sections of text in Word</a:t>
            </a:r>
          </a:p>
          <a:p>
            <a:pPr lvl="1"/>
            <a:r>
              <a:rPr lang="en-US" dirty="0" smtClean="0"/>
              <a:t>Title, abstract, introduction, materials and methods, results, conclusions, references</a:t>
            </a:r>
          </a:p>
          <a:p>
            <a:endParaRPr lang="en-US" dirty="0" smtClean="0"/>
          </a:p>
          <a:p>
            <a:r>
              <a:rPr lang="en-US" dirty="0" smtClean="0"/>
              <a:t>Create images, tables</a:t>
            </a:r>
          </a:p>
          <a:p>
            <a:pPr lvl="1"/>
            <a:r>
              <a:rPr lang="en-US" dirty="0" smtClean="0"/>
              <a:t>High quality to avoid blurry images when blown up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Poster Content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44311"/>
            <a:ext cx="3657599" cy="241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43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negative or empty space to make poster readable, resist cramming too much text</a:t>
            </a:r>
          </a:p>
          <a:p>
            <a:pPr lvl="1"/>
            <a:r>
              <a:rPr lang="en-US" dirty="0"/>
              <a:t>Use borders </a:t>
            </a:r>
            <a:r>
              <a:rPr lang="en-US" dirty="0" smtClean="0"/>
              <a:t>or empty space to group sections and images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Poster Content</a:t>
            </a:r>
            <a:endParaRPr lang="en-US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2980" r="7618"/>
          <a:stretch/>
        </p:blipFill>
        <p:spPr bwMode="auto">
          <a:xfrm>
            <a:off x="2493818" y="2921330"/>
            <a:ext cx="4203865" cy="331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20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Avg. viewer will spend 3-6 minutes looking and 1-3 minutes asking questions</a:t>
            </a:r>
          </a:p>
          <a:p>
            <a:pPr lvl="1"/>
            <a:r>
              <a:rPr lang="en-US" dirty="0" smtClean="0"/>
              <a:t>Some people will read abstract and/or conclusion only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Poster Content</a:t>
            </a:r>
            <a:endParaRPr lang="en-US" dirty="0"/>
          </a:p>
        </p:txBody>
      </p:sp>
      <p:pic>
        <p:nvPicPr>
          <p:cNvPr id="23555" name="Picture 3" descr="D:\Users\jstarbuc\AppData\Local\Microsoft\Windows\Temporary Internet Files\Content.IE5\GRHRS6KF\MP90044237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0"/>
            <a:ext cx="2971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D:\Users\jstarbuc\AppData\Local\Microsoft\Windows\Temporary Internet Files\Content.IE5\3GERWWC3\MC90007875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79593"/>
            <a:ext cx="2438400" cy="259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53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Fonts</a:t>
            </a:r>
          </a:p>
          <a:p>
            <a:pPr lvl="1"/>
            <a:r>
              <a:rPr lang="en-US" dirty="0" smtClean="0"/>
              <a:t>Large enough to read from 3-4 ft. away</a:t>
            </a:r>
          </a:p>
          <a:p>
            <a:pPr lvl="2"/>
            <a:r>
              <a:rPr lang="en-US" sz="200" dirty="0" smtClean="0"/>
              <a:t>Can you read me now?</a:t>
            </a:r>
          </a:p>
          <a:p>
            <a:pPr lvl="2"/>
            <a:r>
              <a:rPr lang="en-US" sz="600" dirty="0" smtClean="0"/>
              <a:t>Can you read me now?</a:t>
            </a:r>
          </a:p>
          <a:p>
            <a:pPr lvl="2"/>
            <a:r>
              <a:rPr lang="en-US" dirty="0" smtClean="0"/>
              <a:t>Can you read me now?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Easy to read</a:t>
            </a:r>
          </a:p>
          <a:p>
            <a:pPr lvl="2"/>
            <a:r>
              <a:rPr lang="en-US" dirty="0" smtClean="0">
                <a:latin typeface="Palace Script MT" panose="030303020206070C0B05" pitchFamily="66" charset="0"/>
              </a:rPr>
              <a:t>What does this say?</a:t>
            </a:r>
          </a:p>
          <a:p>
            <a:pPr lvl="2"/>
            <a:r>
              <a:rPr lang="en-US" dirty="0" smtClean="0">
                <a:latin typeface="Mistral" panose="03090702030407020403" pitchFamily="66" charset="0"/>
              </a:rPr>
              <a:t>What does this say?</a:t>
            </a:r>
          </a:p>
          <a:p>
            <a:pPr lvl="2"/>
            <a:r>
              <a:rPr lang="en-US" dirty="0" smtClean="0"/>
              <a:t>What does this say?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Check with your printer, some fonts not allowed</a:t>
            </a:r>
          </a:p>
          <a:p>
            <a:pPr lvl="2"/>
            <a:r>
              <a:rPr lang="en-US" dirty="0" smtClean="0"/>
              <a:t>E.g. </a:t>
            </a:r>
            <a:r>
              <a:rPr lang="en-US" dirty="0" smtClean="0">
                <a:latin typeface="Helvetica Narrow" pitchFamily="34" charset="0"/>
              </a:rPr>
              <a:t>Helvetica fonts do not work on IUSD printer</a:t>
            </a:r>
            <a:endParaRPr lang="en-US" dirty="0">
              <a:latin typeface="Helvetica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and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45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Headings and other text with same importance should be the same font size</a:t>
            </a:r>
          </a:p>
          <a:p>
            <a:r>
              <a:rPr lang="en-US" dirty="0" smtClean="0"/>
              <a:t>Font size varies based on poster dimensions</a:t>
            </a:r>
          </a:p>
          <a:p>
            <a:r>
              <a:rPr lang="en-US" dirty="0" smtClean="0"/>
              <a:t>Suggested starting font sizes:</a:t>
            </a:r>
          </a:p>
          <a:p>
            <a:pPr lvl="1"/>
            <a:r>
              <a:rPr lang="en-US" dirty="0" smtClean="0"/>
              <a:t>Title: 100-144 pt.</a:t>
            </a:r>
          </a:p>
          <a:p>
            <a:pPr lvl="1"/>
            <a:r>
              <a:rPr lang="en-US" dirty="0" smtClean="0"/>
              <a:t>Authors: 56 pt.</a:t>
            </a:r>
          </a:p>
          <a:p>
            <a:pPr lvl="1"/>
            <a:r>
              <a:rPr lang="en-US" dirty="0" smtClean="0"/>
              <a:t>Sub-headings: 72-84 pt.</a:t>
            </a:r>
          </a:p>
          <a:p>
            <a:pPr lvl="1"/>
            <a:r>
              <a:rPr lang="en-US" dirty="0" smtClean="0"/>
              <a:t>Text body: 18-24 pt.</a:t>
            </a:r>
          </a:p>
          <a:p>
            <a:pPr lvl="1"/>
            <a:r>
              <a:rPr lang="en-US" dirty="0" smtClean="0"/>
              <a:t>Captions: 14-16 pt.</a:t>
            </a:r>
          </a:p>
          <a:p>
            <a:pPr lvl="1"/>
            <a:r>
              <a:rPr lang="en-US" dirty="0" smtClean="0"/>
              <a:t>Acknowledgements and References: 10-16 pts.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and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93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36637"/>
            <a:ext cx="9067800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Title: 100 pt.</a:t>
            </a:r>
          </a:p>
          <a:p>
            <a:pPr marL="457200" lvl="1" indent="0">
              <a:buNone/>
            </a:pPr>
            <a:r>
              <a:rPr lang="en-US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Authors: 56 pt.</a:t>
            </a:r>
          </a:p>
          <a:p>
            <a:pPr marL="457200" lvl="1" indent="0">
              <a:buNone/>
            </a:pPr>
            <a:r>
              <a:rPr lang="en-US" sz="7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Sub-headings: 72 pt.</a:t>
            </a:r>
          </a:p>
          <a:p>
            <a:pPr marL="457200" lvl="1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Text body: 24 pt.</a:t>
            </a:r>
          </a:p>
          <a:p>
            <a:pPr marL="457200" lvl="1" indent="0">
              <a:buNone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Captions: 16 pt.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and Layout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5334000"/>
            <a:ext cx="58817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gives you an idea of the ratio of font sizes </a:t>
            </a:r>
          </a:p>
          <a:p>
            <a:r>
              <a:rPr lang="en-US" dirty="0" smtClean="0"/>
              <a:t>to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When you adjust one you usually have to adjust </a:t>
            </a:r>
          </a:p>
          <a:p>
            <a:r>
              <a:rPr lang="en-US" dirty="0" smtClean="0"/>
              <a:t>others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3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Research posters typically presented at poster sessions</a:t>
            </a:r>
          </a:p>
          <a:p>
            <a:pPr lvl="1"/>
            <a:r>
              <a:rPr lang="en-US" dirty="0" smtClean="0"/>
              <a:t>Common in scientific, medical conferences</a:t>
            </a:r>
          </a:p>
          <a:p>
            <a:pPr lvl="2"/>
            <a:r>
              <a:rPr lang="en-US" dirty="0" smtClean="0"/>
              <a:t># of people in attendance varies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 Session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325369"/>
            <a:ext cx="4191000" cy="304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17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Avoid excessive text</a:t>
            </a:r>
          </a:p>
          <a:p>
            <a:pPr lvl="1"/>
            <a:r>
              <a:rPr lang="en-US" dirty="0" smtClean="0"/>
              <a:t>Rough guidelines: 20% text, 40% figures, 40% space</a:t>
            </a:r>
          </a:p>
          <a:p>
            <a:pPr lvl="2"/>
            <a:r>
              <a:rPr lang="en-US" dirty="0" smtClean="0"/>
              <a:t>Varies by discipline and project</a:t>
            </a:r>
          </a:p>
          <a:p>
            <a:endParaRPr lang="en-US" dirty="0" smtClean="0"/>
          </a:p>
          <a:p>
            <a:r>
              <a:rPr lang="en-US" dirty="0" smtClean="0"/>
              <a:t>Leave space around text so poster flows</a:t>
            </a:r>
          </a:p>
          <a:p>
            <a:endParaRPr lang="en-US" dirty="0" smtClean="0"/>
          </a:p>
          <a:p>
            <a:r>
              <a:rPr lang="en-US" dirty="0" smtClean="0"/>
              <a:t>Keep font types and sizes consistent for similar sections</a:t>
            </a:r>
          </a:p>
          <a:p>
            <a:pPr lvl="1"/>
            <a:r>
              <a:rPr lang="en-US" dirty="0" smtClean="0"/>
              <a:t>E.g. all captions same size and font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and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07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4899786"/>
            <a:ext cx="1676400" cy="9446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Avoid odd colored text that doesn’t show well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Title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Authors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Sub-headings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Text body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Captions</a:t>
            </a:r>
          </a:p>
          <a:p>
            <a:r>
              <a:rPr lang="en-US" dirty="0" smtClean="0"/>
              <a:t>If you must use, add background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Title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Authors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and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 not use all upper case letters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AUDIENCE MAY THINK YOU ARE YELLING AT THEM!!!</a:t>
            </a:r>
          </a:p>
          <a:p>
            <a:endParaRPr lang="en-US" dirty="0" smtClean="0"/>
          </a:p>
          <a:p>
            <a:r>
              <a:rPr lang="en-US" dirty="0" smtClean="0"/>
              <a:t>Use bold or italics to emphasize words or phrases</a:t>
            </a:r>
          </a:p>
          <a:p>
            <a:pPr lvl="1"/>
            <a:r>
              <a:rPr lang="en-US" dirty="0" smtClean="0"/>
              <a:t>Posters let you talk </a:t>
            </a:r>
            <a:r>
              <a:rPr lang="en-US" i="1" dirty="0"/>
              <a:t>to</a:t>
            </a:r>
            <a:r>
              <a:rPr lang="en-US" dirty="0"/>
              <a:t> people rather than </a:t>
            </a:r>
            <a:r>
              <a:rPr lang="en-US" i="1" dirty="0"/>
              <a:t>at</a:t>
            </a:r>
            <a:r>
              <a:rPr lang="en-US" dirty="0"/>
              <a:t> them</a:t>
            </a:r>
          </a:p>
          <a:p>
            <a:endParaRPr lang="en-US" dirty="0" smtClean="0"/>
          </a:p>
          <a:p>
            <a:r>
              <a:rPr lang="en-US" dirty="0" smtClean="0"/>
              <a:t>Left-align text</a:t>
            </a:r>
          </a:p>
          <a:p>
            <a:pPr lvl="1"/>
            <a:r>
              <a:rPr lang="en-US" dirty="0" smtClean="0"/>
              <a:t>Fully-justified text creates large gaps between words</a:t>
            </a:r>
          </a:p>
          <a:p>
            <a:pPr lvl="2"/>
            <a:r>
              <a:rPr lang="en-US" dirty="0" smtClean="0"/>
              <a:t>Harder to read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and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40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2979"/>
          <a:stretch/>
        </p:blipFill>
        <p:spPr bwMode="auto">
          <a:xfrm>
            <a:off x="990601" y="1584977"/>
            <a:ext cx="6826302" cy="291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6172200" y="3200400"/>
            <a:ext cx="0" cy="2438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791200" y="3200400"/>
            <a:ext cx="381000" cy="2438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35885" y="5775364"/>
            <a:ext cx="1872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spaces </a:t>
            </a:r>
          </a:p>
          <a:p>
            <a:r>
              <a:rPr lang="en-US" dirty="0" smtClean="0"/>
              <a:t>between words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69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3124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Use 2-3 colors for poster theme</a:t>
            </a:r>
          </a:p>
          <a:p>
            <a:pPr lvl="1"/>
            <a:r>
              <a:rPr lang="en-US" dirty="0" smtClean="0"/>
              <a:t>Figures, graphs can be exception</a:t>
            </a:r>
          </a:p>
          <a:p>
            <a:pPr lvl="1"/>
            <a:r>
              <a:rPr lang="en-US" dirty="0" smtClean="0"/>
              <a:t>Too many colors looks chaotic, unprofessional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Poster Content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5715000" cy="4286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88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r>
              <a:rPr lang="en-US" dirty="0"/>
              <a:t>Recommended: Use dark text and light background</a:t>
            </a:r>
          </a:p>
          <a:p>
            <a:endParaRPr lang="en-US" dirty="0" smtClean="0"/>
          </a:p>
          <a:p>
            <a:r>
              <a:rPr lang="en-US" dirty="0" smtClean="0"/>
              <a:t>Busy background can be distracting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Poster Content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4114800" cy="549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90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2625"/>
            <a:ext cx="4114800" cy="549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4116512" cy="549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4821" y="152400"/>
            <a:ext cx="387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can we improve this poster?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00600" y="3011269"/>
            <a:ext cx="3610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Get rid of noisy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Change color scheme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60415" y="168832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8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Print preview copy before final print </a:t>
            </a:r>
          </a:p>
          <a:p>
            <a:pPr lvl="1"/>
            <a:r>
              <a:rPr lang="en-US" dirty="0" smtClean="0"/>
              <a:t>Confirm poster looks good, no mistakes</a:t>
            </a:r>
          </a:p>
          <a:p>
            <a:pPr lvl="2"/>
            <a:r>
              <a:rPr lang="en-US" dirty="0"/>
              <a:t>Very easy for mistakes to appear as you edit poster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Triple check dimensions before printing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Poster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70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5265016" cy="394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1104900" y="2686907"/>
            <a:ext cx="1295400" cy="7620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6200000">
            <a:off x="2400300" y="4661455"/>
            <a:ext cx="1295400" cy="7620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02525" y="1486507"/>
            <a:ext cx="355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Incorrect poster dimensions…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9302" y="324592"/>
            <a:ext cx="4865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is wrong with this poster?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352800" y="5325070"/>
            <a:ext cx="5721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Causes human traffic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Poster crowding problems for other presenters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Looks bad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84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5265016" cy="394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324592"/>
            <a:ext cx="5123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Also, this poster has been folded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667000" y="2819400"/>
            <a:ext cx="3794513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581400" y="1371600"/>
            <a:ext cx="0" cy="28956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2000" y="1371600"/>
            <a:ext cx="0" cy="28956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562600" y="1447800"/>
            <a:ext cx="0" cy="28956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5181600"/>
            <a:ext cx="6955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Unless you print on cloth, it is not ok to fold your poster.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a poster tube, do not let it get wet.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499" y="5500687"/>
            <a:ext cx="1714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67" y="5638800"/>
            <a:ext cx="1428749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03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You hang or attach your poster to poster board on specific day/time</a:t>
            </a:r>
          </a:p>
          <a:p>
            <a:pPr lvl="1"/>
            <a:r>
              <a:rPr lang="en-US" dirty="0" smtClean="0"/>
              <a:t>Depends on conference guidelines</a:t>
            </a:r>
          </a:p>
          <a:p>
            <a:pPr lvl="1"/>
            <a:r>
              <a:rPr lang="en-US" dirty="0" smtClean="0"/>
              <a:t>Usually push pins provided, not always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 Session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4154487" cy="276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01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modifying your poster, make sure aspect ratio is intact</a:t>
            </a:r>
          </a:p>
          <a:p>
            <a:pPr lvl="1"/>
            <a:r>
              <a:rPr lang="en-US" dirty="0" smtClean="0"/>
              <a:t>In ppt. Format tab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Size button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Lock Aspect Ratio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 Size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254" y="2995613"/>
            <a:ext cx="5180647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60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aspect ratio is incorrect, you get stretched images and text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 Size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819400" y="3733800"/>
            <a:ext cx="1219200" cy="533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" y="2514600"/>
            <a:ext cx="2362200" cy="2971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4846" y="2969448"/>
            <a:ext cx="244970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Important </a:t>
            </a:r>
          </a:p>
          <a:p>
            <a:pPr algn="ctr"/>
            <a:r>
              <a:rPr lang="en-US" sz="3200" b="1" dirty="0" smtClean="0"/>
              <a:t>text</a:t>
            </a:r>
          </a:p>
          <a:p>
            <a:pPr algn="ctr"/>
            <a:r>
              <a:rPr lang="en-US" sz="3200" b="1" dirty="0" smtClean="0"/>
              <a:t>that people</a:t>
            </a:r>
          </a:p>
          <a:p>
            <a:pPr algn="ctr"/>
            <a:r>
              <a:rPr lang="en-US" sz="3200" b="1" dirty="0" smtClean="0"/>
              <a:t>want </a:t>
            </a:r>
          </a:p>
          <a:p>
            <a:pPr algn="ctr"/>
            <a:r>
              <a:rPr lang="en-US" sz="3200" b="1" dirty="0" smtClean="0"/>
              <a:t>to read</a:t>
            </a:r>
            <a:endParaRPr 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432172"/>
            <a:ext cx="4724400" cy="154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75760"/>
            <a:ext cx="1295400" cy="28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56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Less is more</a:t>
            </a:r>
          </a:p>
          <a:p>
            <a:pPr lvl="1"/>
            <a:r>
              <a:rPr lang="en-US" dirty="0" smtClean="0"/>
              <a:t>Brief background and summary</a:t>
            </a:r>
          </a:p>
          <a:p>
            <a:endParaRPr lang="en-US" dirty="0" smtClean="0"/>
          </a:p>
          <a:p>
            <a:r>
              <a:rPr lang="en-US" dirty="0" smtClean="0"/>
              <a:t>Poster should open dialogue with viewer</a:t>
            </a:r>
          </a:p>
          <a:p>
            <a:pPr lvl="1"/>
            <a:r>
              <a:rPr lang="en-US" dirty="0" smtClean="0"/>
              <a:t>Going overboard with unnecessary details will chase viewers away</a:t>
            </a:r>
          </a:p>
          <a:p>
            <a:pPr lvl="2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9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Avoid vertically aligned labels</a:t>
            </a:r>
          </a:p>
          <a:p>
            <a:pPr lvl="1"/>
            <a:r>
              <a:rPr lang="en-US" dirty="0" smtClean="0"/>
              <a:t>Horizontal labels easier to 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 Content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840175" y="2362200"/>
            <a:ext cx="3922825" cy="342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6019800"/>
            <a:ext cx="606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Viewer shouldn’t have to turn head sideways to read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25374" y="2373086"/>
            <a:ext cx="3922826" cy="342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08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mg.docstoccdn.com/thumb/orig/1233305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638" y="1752600"/>
            <a:ext cx="4925573" cy="327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7768" y="667350"/>
            <a:ext cx="629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How might we criticize this poster?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782" y="1404717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much text…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67600" y="2297668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figures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297668"/>
            <a:ext cx="19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Section headers</a:t>
            </a:r>
          </a:p>
          <a:p>
            <a:r>
              <a:rPr lang="en-US" dirty="0" smtClean="0"/>
              <a:t>not consistent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1952779" y="2297668"/>
            <a:ext cx="359859" cy="3231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6" idx="3"/>
          </p:cNvCxnSpPr>
          <p:nvPr/>
        </p:nvCxnSpPr>
        <p:spPr>
          <a:xfrm>
            <a:off x="1952779" y="2620834"/>
            <a:ext cx="359859" cy="14177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486400"/>
            <a:ext cx="511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Overall, poster isn't very visually appealing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72983" y="1219200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Title difficult to read from distance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6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9" t="16068" r="16638" b="4579"/>
          <a:stretch/>
        </p:blipFill>
        <p:spPr bwMode="auto">
          <a:xfrm>
            <a:off x="3962401" y="80238"/>
            <a:ext cx="5105400" cy="6716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460480"/>
            <a:ext cx="404149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Obviously, this poster is perfect</a:t>
            </a:r>
          </a:p>
          <a:p>
            <a:r>
              <a:rPr lang="en-US" dirty="0"/>
              <a:t> </a:t>
            </a:r>
            <a:r>
              <a:rPr lang="en-US" dirty="0" smtClean="0"/>
              <a:t>   b/c it has my name on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Text is spaced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Headers are consistent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Title can be read from a </a:t>
            </a:r>
          </a:p>
          <a:p>
            <a:r>
              <a:rPr lang="en-US" dirty="0"/>
              <a:t> </a:t>
            </a:r>
            <a:r>
              <a:rPr lang="en-US" dirty="0" smtClean="0"/>
              <a:t>  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Images attractive and </a:t>
            </a:r>
          </a:p>
          <a:p>
            <a:r>
              <a:rPr lang="en-US" dirty="0"/>
              <a:t> </a:t>
            </a:r>
            <a:r>
              <a:rPr lang="en-US" dirty="0" smtClean="0"/>
              <a:t>   interesting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Bulleted conclusions for easy </a:t>
            </a:r>
          </a:p>
          <a:p>
            <a:r>
              <a:rPr lang="en-US" dirty="0"/>
              <a:t> </a:t>
            </a:r>
            <a:r>
              <a:rPr lang="en-US" dirty="0" smtClean="0"/>
              <a:t>   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0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Posters allow you to create strong visual components that may be more appropriate for your topic/discipline</a:t>
            </a:r>
          </a:p>
          <a:p>
            <a:pPr lvl="1"/>
            <a:r>
              <a:rPr lang="en-US" dirty="0" smtClean="0"/>
              <a:t>Depending on format, may not be possible with oral presentation</a:t>
            </a:r>
          </a:p>
          <a:p>
            <a:endParaRPr lang="en-US" dirty="0" smtClean="0"/>
          </a:p>
          <a:p>
            <a:r>
              <a:rPr lang="en-US" dirty="0" smtClean="0"/>
              <a:t>Posters allow one-to-one interaction and feedback, longer conversations</a:t>
            </a:r>
          </a:p>
          <a:p>
            <a:pPr lvl="1"/>
            <a:r>
              <a:rPr lang="en-US" dirty="0" smtClean="0"/>
              <a:t>You talk </a:t>
            </a:r>
            <a:r>
              <a:rPr lang="en-US" i="1" dirty="0" smtClean="0"/>
              <a:t>to</a:t>
            </a:r>
            <a:r>
              <a:rPr lang="en-US" dirty="0" smtClean="0"/>
              <a:t> people rather than </a:t>
            </a:r>
            <a:r>
              <a:rPr lang="en-US" i="1" dirty="0" smtClean="0"/>
              <a:t>at</a:t>
            </a:r>
            <a:r>
              <a:rPr lang="en-US" dirty="0" smtClean="0"/>
              <a:t> them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Benefits of Poster over Oral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5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www.crl.iupui.edu/resources/poster-design.asp</a:t>
            </a:r>
          </a:p>
          <a:p>
            <a:r>
              <a:rPr lang="en-US" dirty="0" smtClean="0">
                <a:hlinkClick r:id="rId2"/>
              </a:rPr>
              <a:t>http://www.makesigns.com/tutorials/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8800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0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9600" dirty="0" smtClean="0"/>
              <a:t>Questions?</a:t>
            </a:r>
            <a:endParaRPr lang="en-US" sz="9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9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Typically a separate room or area designated for poster session</a:t>
            </a:r>
          </a:p>
          <a:p>
            <a:pPr lvl="1"/>
            <a:r>
              <a:rPr lang="en-US" dirty="0" smtClean="0"/>
              <a:t>Larger sessions may be divided into sections by topic, discipline, time/date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 Session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14"/>
          <a:stretch/>
        </p:blipFill>
        <p:spPr bwMode="auto">
          <a:xfrm>
            <a:off x="3200400" y="3590925"/>
            <a:ext cx="3145971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6371" y="5399517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Biology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5399517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Engineering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8022" y="331878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Anthropology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4114800"/>
            <a:ext cx="2784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idea to check out</a:t>
            </a:r>
          </a:p>
          <a:p>
            <a:r>
              <a:rPr lang="en-US" dirty="0" smtClean="0"/>
              <a:t>location beforehand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6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 up conference details to determine when and where to present poster</a:t>
            </a:r>
          </a:p>
          <a:p>
            <a:pPr lvl="1"/>
            <a:r>
              <a:rPr lang="en-US" dirty="0" smtClean="0"/>
              <a:t>Find online or in check-in materials</a:t>
            </a:r>
            <a:endParaRPr lang="en-US" dirty="0"/>
          </a:p>
          <a:p>
            <a:r>
              <a:rPr lang="en-US" dirty="0" smtClean="0"/>
              <a:t>Five minutes early is “on time”</a:t>
            </a:r>
          </a:p>
          <a:p>
            <a:pPr lvl="1"/>
            <a:r>
              <a:rPr lang="en-US" dirty="0" smtClean="0"/>
              <a:t>May take several minutes to find board and hang poster</a:t>
            </a:r>
          </a:p>
          <a:p>
            <a:r>
              <a:rPr lang="en-US" dirty="0" smtClean="0"/>
              <a:t>Dress business or business casual</a:t>
            </a:r>
          </a:p>
          <a:p>
            <a:pPr lvl="1"/>
            <a:r>
              <a:rPr lang="en-US" dirty="0"/>
              <a:t>Wear name </a:t>
            </a:r>
            <a:r>
              <a:rPr lang="en-US" dirty="0" smtClean="0"/>
              <a:t>tag</a:t>
            </a:r>
            <a:endParaRPr lang="en-US" dirty="0"/>
          </a:p>
          <a:p>
            <a:r>
              <a:rPr lang="en-US" dirty="0" smtClean="0"/>
              <a:t>Lots of people crammed into tiny space = hot</a:t>
            </a:r>
          </a:p>
          <a:p>
            <a:pPr lvl="1"/>
            <a:r>
              <a:rPr lang="en-US" dirty="0" smtClean="0"/>
              <a:t>Bring water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 Presentation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9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0" y="152400"/>
            <a:ext cx="8964521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67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a poster defense?</a:t>
            </a:r>
          </a:p>
          <a:p>
            <a:r>
              <a:rPr lang="en-US" dirty="0" smtClean="0"/>
              <a:t>One or more researchers present poster </a:t>
            </a:r>
          </a:p>
          <a:p>
            <a:pPr lvl="1"/>
            <a:r>
              <a:rPr lang="en-US" dirty="0" smtClean="0"/>
              <a:t>Usually one person</a:t>
            </a:r>
          </a:p>
          <a:p>
            <a:r>
              <a:rPr lang="en-US" dirty="0" smtClean="0"/>
              <a:t>Smile, be inviting</a:t>
            </a:r>
          </a:p>
          <a:p>
            <a:r>
              <a:rPr lang="en-US" dirty="0" smtClean="0"/>
              <a:t>Explain content and answer questions from colleagues passing by</a:t>
            </a:r>
          </a:p>
          <a:p>
            <a:r>
              <a:rPr lang="en-US" dirty="0" smtClean="0"/>
              <a:t>Presentation time varies</a:t>
            </a:r>
          </a:p>
          <a:p>
            <a:pPr lvl="1"/>
            <a:r>
              <a:rPr lang="en-US" dirty="0" smtClean="0"/>
              <a:t>One long stretch</a:t>
            </a:r>
          </a:p>
          <a:p>
            <a:pPr lvl="1"/>
            <a:r>
              <a:rPr lang="en-US" dirty="0" smtClean="0"/>
              <a:t>Or broken up into multiple smaller defenses throughout day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 Defense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9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8.0&quot;&gt;&lt;object type=&quot;1&quot; unique_id=&quot;10001&quot;&gt;&lt;object type=&quot;2&quot; unique_id=&quot;10092&quot;&gt;&lt;object type=&quot;3&quot; unique_id=&quot;10093&quot;&gt;&lt;property id=&quot;20148&quot; value=&quot;5&quot;/&gt;&lt;property id=&quot;20300&quot; value=&quot;Slide 1 - &amp;quot;Research Poster Creation and Presentation&amp;quot;&quot;/&gt;&lt;property id=&quot;20307&quot; value=&quot;256&quot;/&gt;&lt;/object&gt;&lt;object type=&quot;3&quot; unique_id=&quot;10098&quot;&gt;&lt;property id=&quot;20148&quot; value=&quot;5&quot;/&gt;&lt;property id=&quot;20300&quot; value=&quot;Slide 56 - &amp;quot;Benefits of Poster over Oral Presentation&amp;quot;&quot;/&gt;&lt;property id=&quot;20307&quot; value=&quot;264&quot;/&gt;&lt;/object&gt;&lt;object type=&quot;3&quot; unique_id=&quot;10652&quot;&gt;&lt;property id=&quot;20148&quot; value=&quot;5&quot;/&gt;&lt;property id=&quot;20300&quot; value=&quot;Slide 17 - &amp;quot;The Parts of a Scientific Poster&amp;quot;&quot;/&gt;&lt;property id=&quot;20307&quot; value=&quot;265&quot;/&gt;&lt;/object&gt;&lt;object type=&quot;3&quot; unique_id=&quot;10653&quot;&gt;&lt;property id=&quot;20148&quot; value=&quot;5&quot;/&gt;&lt;property id=&quot;20300&quot; value=&quot;Slide 18 - &amp;quot;The Parts of a Scientific Poster&amp;quot;&quot;/&gt;&lt;property id=&quot;20307&quot; value=&quot;279&quot;/&gt;&lt;/object&gt;&lt;object type=&quot;3&quot; unique_id=&quot;10654&quot;&gt;&lt;property id=&quot;20148&quot; value=&quot;5&quot;/&gt;&lt;property id=&quot;20300&quot; value=&quot;Slide 20 - &amp;quot;The Parts of a Scientific Poster&amp;quot;&quot;/&gt;&lt;property id=&quot;20307&quot; value=&quot;280&quot;/&gt;&lt;/object&gt;&lt;object type=&quot;3&quot; unique_id=&quot;10655&quot;&gt;&lt;property id=&quot;20148&quot; value=&quot;5&quot;/&gt;&lt;property id=&quot;20300&quot; value=&quot;Slide 21 - &amp;quot;The Parts of a Scientific Poster&amp;quot;&quot;/&gt;&lt;property id=&quot;20307&quot; value=&quot;281&quot;/&gt;&lt;/object&gt;&lt;object type=&quot;3&quot; unique_id=&quot;10656&quot;&gt;&lt;property id=&quot;20148&quot; value=&quot;5&quot;/&gt;&lt;property id=&quot;20300&quot; value=&quot;Slide 22 - &amp;quot;The Parts of a Scientific Poster&amp;quot;&quot;/&gt;&lt;property id=&quot;20307&quot; value=&quot;282&quot;/&gt;&lt;/object&gt;&lt;object type=&quot;3&quot; unique_id=&quot;10657&quot;&gt;&lt;property id=&quot;20148&quot; value=&quot;5&quot;/&gt;&lt;property id=&quot;20300&quot; value=&quot;Slide 23 - &amp;quot;The Parts of a Scientific Poster&amp;quot;&quot;/&gt;&lt;property id=&quot;20307&quot; value=&quot;266&quot;/&gt;&lt;/object&gt;&lt;object type=&quot;3&quot; unique_id=&quot;10658&quot;&gt;&lt;property id=&quot;20148&quot; value=&quot;5&quot;/&gt;&lt;property id=&quot;20300&quot; value=&quot;Slide 24 - &amp;quot;The Parts of a Scientific Poster&amp;quot;&quot;/&gt;&lt;property id=&quot;20307&quot; value=&quot;284&quot;/&gt;&lt;/object&gt;&lt;object type=&quot;3&quot; unique_id=&quot;10659&quot;&gt;&lt;property id=&quot;20148&quot; value=&quot;5&quot;/&gt;&lt;property id=&quot;20300&quot; value=&quot;Slide 25 - &amp;quot;The Parts of a Scientific Poster&amp;quot;&quot;/&gt;&lt;property id=&quot;20307&quot; value=&quot;283&quot;/&gt;&lt;/object&gt;&lt;object type=&quot;3&quot; unique_id=&quot;10660&quot;&gt;&lt;property id=&quot;20148&quot; value=&quot;5&quot;/&gt;&lt;property id=&quot;20300&quot; value=&quot;Slide 27 - &amp;quot;Planning Poster Content&amp;quot;&quot;/&gt;&lt;property id=&quot;20307&quot; value=&quot;285&quot;/&gt;&lt;/object&gt;&lt;object type=&quot;3&quot; unique_id=&quot;10661&quot;&gt;&lt;property id=&quot;20148&quot; value=&quot;5&quot;/&gt;&lt;property id=&quot;20300&quot; value=&quot;Slide 28 - &amp;quot;Planning Poster Content&amp;quot;&quot;/&gt;&lt;property id=&quot;20307&quot; value=&quot;286&quot;/&gt;&lt;/object&gt;&lt;object type=&quot;3&quot; unique_id=&quot;10662&quot;&gt;&lt;property id=&quot;20148&quot; value=&quot;5&quot;/&gt;&lt;property id=&quot;20300&quot; value=&quot;Slide 29 - &amp;quot;Planning Poster Content&amp;quot;&quot;/&gt;&lt;property id=&quot;20307&quot; value=&quot;287&quot;/&gt;&lt;/object&gt;&lt;object type=&quot;3&quot; unique_id=&quot;10663&quot;&gt;&lt;property id=&quot;20148&quot; value=&quot;5&quot;/&gt;&lt;property id=&quot;20300&quot; value=&quot;Slide 32 - &amp;quot;Planning Poster Content&amp;quot;&quot;/&gt;&lt;property id=&quot;20307&quot; value=&quot;288&quot;/&gt;&lt;/object&gt;&lt;object type=&quot;3&quot; unique_id=&quot;10664&quot;&gt;&lt;property id=&quot;20148&quot; value=&quot;5&quot;/&gt;&lt;property id=&quot;20300&quot; value=&quot;Slide 35 - &amp;quot;Planning Poster Content&amp;quot;&quot;/&gt;&lt;property id=&quot;20307&quot; value=&quot;289&quot;/&gt;&lt;/object&gt;&lt;object type=&quot;3&quot; unique_id=&quot;10665&quot;&gt;&lt;property id=&quot;20148&quot; value=&quot;5&quot;/&gt;&lt;property id=&quot;20300&quot; value=&quot;Slide 37 - &amp;quot;Design and Layout&amp;quot;&quot;/&gt;&lt;property id=&quot;20307&quot; value=&quot;267&quot;/&gt;&lt;/object&gt;&lt;object type=&quot;3&quot; unique_id=&quot;10666&quot;&gt;&lt;property id=&quot;20148&quot; value=&quot;5&quot;/&gt;&lt;property id=&quot;20300&quot; value=&quot;Slide 38 - &amp;quot;Design and Layout&amp;quot;&quot;/&gt;&lt;property id=&quot;20307&quot; value=&quot;290&quot;/&gt;&lt;/object&gt;&lt;object type=&quot;3&quot; unique_id=&quot;10667&quot;&gt;&lt;property id=&quot;20148&quot; value=&quot;5&quot;/&gt;&lt;property id=&quot;20300&quot; value=&quot;Slide 39 - &amp;quot;Design and Layout&amp;quot;&quot;/&gt;&lt;property id=&quot;20307&quot; value=&quot;295&quot;/&gt;&lt;/object&gt;&lt;object type=&quot;3&quot; unique_id=&quot;10668&quot;&gt;&lt;property id=&quot;20148&quot; value=&quot;5&quot;/&gt;&lt;property id=&quot;20300&quot; value=&quot;Slide 40 - &amp;quot;Design and Layout&amp;quot;&quot;/&gt;&lt;property id=&quot;20307&quot; value=&quot;294&quot;/&gt;&lt;/object&gt;&lt;object type=&quot;3&quot; unique_id=&quot;10669&quot;&gt;&lt;property id=&quot;20148&quot; value=&quot;5&quot;/&gt;&lt;property id=&quot;20300&quot; value=&quot;Slide 41 - &amp;quot;Design and Layout&amp;quot;&quot;/&gt;&lt;property id=&quot;20307&quot; value=&quot;296&quot;/&gt;&lt;/object&gt;&lt;object type=&quot;3&quot; unique_id=&quot;10670&quot;&gt;&lt;property id=&quot;20148&quot; value=&quot;5&quot;/&gt;&lt;property id=&quot;20300&quot; value=&quot;Slide 42 - &amp;quot;Design and Layout&amp;quot;&quot;/&gt;&lt;property id=&quot;20307&quot; value=&quot;292&quot;/&gt;&lt;/object&gt;&lt;object type=&quot;3&quot; unique_id=&quot;10671&quot;&gt;&lt;property id=&quot;20148&quot; value=&quot;5&quot;/&gt;&lt;property id=&quot;20300&quot; value=&quot;Slide 43&quot;/&gt;&lt;property id=&quot;20307&quot; value=&quot;293&quot;/&gt;&lt;/object&gt;&lt;object type=&quot;3&quot; unique_id=&quot;10672&quot;&gt;&lt;property id=&quot;20148&quot; value=&quot;5&quot;/&gt;&lt;property id=&quot;20300&quot; value=&quot;Slide 44 - &amp;quot;Writing Poster Content&amp;quot;&quot;/&gt;&lt;property id=&quot;20307&quot; value=&quot;268&quot;/&gt;&lt;/object&gt;&lt;object type=&quot;3&quot; unique_id=&quot;10673&quot;&gt;&lt;property id=&quot;20148&quot; value=&quot;5&quot;/&gt;&lt;property id=&quot;20300&quot; value=&quot;Slide 45 - &amp;quot;Writing Poster Content&amp;quot;&quot;/&gt;&lt;property id=&quot;20307&quot; value=&quot;298&quot;/&gt;&lt;/object&gt;&lt;object type=&quot;3&quot; unique_id=&quot;10675&quot;&gt;&lt;property id=&quot;20148&quot; value=&quot;5&quot;/&gt;&lt;property id=&quot;20300&quot; value=&quot;Slide 46&quot;/&gt;&lt;property id=&quot;20307&quot; value=&quot;297&quot;/&gt;&lt;/object&gt;&lt;object type=&quot;3&quot; unique_id=&quot;10677&quot;&gt;&lt;property id=&quot;20148&quot; value=&quot;5&quot;/&gt;&lt;property id=&quot;20300&quot; value=&quot;Slide 50 - &amp;quot;Poster Size&amp;quot;&quot;/&gt;&lt;property id=&quot;20307&quot; value=&quot;270&quot;/&gt;&lt;/object&gt;&lt;object type=&quot;3&quot; unique_id=&quot;10678&quot;&gt;&lt;property id=&quot;20148&quot; value=&quot;5&quot;/&gt;&lt;property id=&quot;20300&quot; value=&quot;Slide 51 - &amp;quot;Poster Size&amp;quot;&quot;/&gt;&lt;property id=&quot;20307&quot; value=&quot;305&quot;/&gt;&lt;/object&gt;&lt;object type=&quot;3&quot; unique_id=&quot;10679&quot;&gt;&lt;property id=&quot;20148&quot; value=&quot;5&quot;/&gt;&lt;property id=&quot;20300&quot; value=&quot;Slide 52 - &amp;quot;Poster Content&amp;quot;&quot;/&gt;&lt;property id=&quot;20307&quot; value=&quot;300&quot;/&gt;&lt;/object&gt;&lt;object type=&quot;3&quot; unique_id=&quot;10681&quot;&gt;&lt;property id=&quot;20148&quot; value=&quot;5&quot;/&gt;&lt;property id=&quot;20300&quot; value=&quot;Slide 53 - &amp;quot;Poster Content&amp;quot;&quot;/&gt;&lt;property id=&quot;20307&quot; value=&quot;303&quot;/&gt;&lt;/object&gt;&lt;object type=&quot;3&quot; unique_id=&quot;10692&quot;&gt;&lt;property id=&quot;20148&quot; value=&quot;5&quot;/&gt;&lt;property id=&quot;20300&quot; value=&quot;Slide 57 - &amp;quot;References&amp;quot;&quot;/&gt;&lt;property id=&quot;20307&quot; value=&quot;306&quot;/&gt;&lt;/object&gt;&lt;object type=&quot;3&quot; unique_id=&quot;12419&quot;&gt;&lt;property id=&quot;20148&quot; value=&quot;5&quot;/&gt;&lt;property id=&quot;20300&quot; value=&quot;Slide 3 - &amp;quot;What is a Poster Presentation?&amp;quot;&quot;/&gt;&lt;property id=&quot;20307&quot; value=&quot;307&quot;/&gt;&lt;/object&gt;&lt;object type=&quot;3&quot; unique_id=&quot;12420&quot;&gt;&lt;property id=&quot;20148&quot; value=&quot;5&quot;/&gt;&lt;property id=&quot;20300&quot; value=&quot;Slide 4 - &amp;quot;Poster Session&amp;quot;&quot;/&gt;&lt;property id=&quot;20307&quot; value=&quot;308&quot;/&gt;&lt;/object&gt;&lt;object type=&quot;3&quot; unique_id=&quot;12421&quot;&gt;&lt;property id=&quot;20148&quot; value=&quot;5&quot;/&gt;&lt;property id=&quot;20300&quot; value=&quot;Slide 5 - &amp;quot;Poster Session&amp;quot;&quot;/&gt;&lt;property id=&quot;20307&quot; value=&quot;320&quot;/&gt;&lt;/object&gt;&lt;object type=&quot;3&quot; unique_id=&quot;12422&quot;&gt;&lt;property id=&quot;20148&quot; value=&quot;5&quot;/&gt;&lt;property id=&quot;20300&quot; value=&quot;Slide 6 - &amp;quot;Poster Session&amp;quot;&quot;/&gt;&lt;property id=&quot;20307&quot; value=&quot;309&quot;/&gt;&lt;/object&gt;&lt;object type=&quot;3&quot; unique_id=&quot;12423&quot;&gt;&lt;property id=&quot;20148&quot; value=&quot;5&quot;/&gt;&lt;property id=&quot;20300&quot; value=&quot;Slide 8&quot;/&gt;&lt;property id=&quot;20307&quot; value=&quot;312&quot;/&gt;&lt;/object&gt;&lt;object type=&quot;3&quot; unique_id=&quot;12424&quot;&gt;&lt;property id=&quot;20148&quot; value=&quot;5&quot;/&gt;&lt;property id=&quot;20300&quot; value=&quot;Slide 7 - &amp;quot;Poster Presentation &amp;quot;&quot;/&gt;&lt;property id=&quot;20307&quot; value=&quot;310&quot;/&gt;&lt;/object&gt;&lt;object type=&quot;3&quot; unique_id=&quot;12425&quot;&gt;&lt;property id=&quot;20148&quot; value=&quot;5&quot;/&gt;&lt;property id=&quot;20300&quot; value=&quot;Slide 9 - &amp;quot;Poster Defense&amp;quot;&quot;/&gt;&lt;property id=&quot;20307&quot; value=&quot;311&quot;/&gt;&lt;/object&gt;&lt;object type=&quot;3&quot; unique_id=&quot;12426&quot;&gt;&lt;property id=&quot;20148&quot; value=&quot;5&quot;/&gt;&lt;property id=&quot;20300&quot; value=&quot;Slide 10 - &amp;quot;Poster Defense&amp;quot;&quot;/&gt;&lt;property id=&quot;20307&quot; value=&quot;313&quot;/&gt;&lt;/object&gt;&lt;object type=&quot;3&quot; unique_id=&quot;12427&quot;&gt;&lt;property id=&quot;20148&quot; value=&quot;5&quot;/&gt;&lt;property id=&quot;20300&quot; value=&quot;Slide 11 - &amp;quot;Poster Defense&amp;quot;&quot;/&gt;&lt;property id=&quot;20307&quot; value=&quot;329&quot;/&gt;&lt;/object&gt;&lt;object type=&quot;3&quot; unique_id=&quot;12428&quot;&gt;&lt;property id=&quot;20148&quot; value=&quot;5&quot;/&gt;&lt;property id=&quot;20300&quot; value=&quot;Slide 12 - &amp;quot;Questions Poster Should Answer&amp;quot;&quot;/&gt;&lt;property id=&quot;20307&quot; value=&quot;314&quot;/&gt;&lt;/object&gt;&lt;object type=&quot;3&quot; unique_id=&quot;12429&quot;&gt;&lt;property id=&quot;20148&quot; value=&quot;5&quot;/&gt;&lt;property id=&quot;20300&quot; value=&quot;Slide 13 - &amp;quot;The Parts of a Scientific Poster&amp;quot;&quot;/&gt;&lt;property id=&quot;20307&quot; value=&quot;315&quot;/&gt;&lt;/object&gt;&lt;object type=&quot;3&quot; unique_id=&quot;12430&quot;&gt;&lt;property id=&quot;20148&quot; value=&quot;5&quot;/&gt;&lt;property id=&quot;20300&quot; value=&quot;Slide 16 - &amp;quot;The Parts of a Scientific Poster&amp;quot;&quot;/&gt;&lt;property id=&quot;20307&quot; value=&quot;316&quot;/&gt;&lt;/object&gt;&lt;object type=&quot;3&quot; unique_id=&quot;12431&quot;&gt;&lt;property id=&quot;20148&quot; value=&quot;5&quot;/&gt;&lt;property id=&quot;20300&quot; value=&quot;Slide 19 - &amp;quot;The Parts of a Scientific Poster&amp;quot;&quot;/&gt;&lt;property id=&quot;20307&quot; value=&quot;317&quot;/&gt;&lt;/object&gt;&lt;object type=&quot;3&quot; unique_id=&quot;12432&quot;&gt;&lt;property id=&quot;20148&quot; value=&quot;5&quot;/&gt;&lt;property id=&quot;20300&quot; value=&quot;Slide 30 - &amp;quot;Planning Poster Content&amp;quot;&quot;/&gt;&lt;property id=&quot;20307&quot; value=&quot;322&quot;/&gt;&lt;/object&gt;&lt;object type=&quot;3&quot; unique_id=&quot;12433&quot;&gt;&lt;property id=&quot;20148&quot; value=&quot;5&quot;/&gt;&lt;property id=&quot;20300&quot; value=&quot;Slide 31 - &amp;quot;Planning Poster Content&amp;quot;&quot;/&gt;&lt;property id=&quot;20307&quot; value=&quot;318&quot;/&gt;&lt;/object&gt;&lt;object type=&quot;3&quot; unique_id=&quot;12434&quot;&gt;&lt;property id=&quot;20148&quot; value=&quot;5&quot;/&gt;&lt;property id=&quot;20300&quot; value=&quot;Slide 33 - &amp;quot;Planning Poster Content&amp;quot;&quot;/&gt;&lt;property id=&quot;20307&quot; value=&quot;324&quot;/&gt;&lt;/object&gt;&lt;object type=&quot;3&quot; unique_id=&quot;12435&quot;&gt;&lt;property id=&quot;20148&quot; value=&quot;5&quot;/&gt;&lt;property id=&quot;20300&quot; value=&quot;Slide 47 - &amp;quot;Writing Poster Content&amp;quot;&quot;/&gt;&lt;property id=&quot;20307&quot; value=&quot;326&quot;/&gt;&lt;/object&gt;&lt;object type=&quot;3&quot; unique_id=&quot;12436&quot;&gt;&lt;property id=&quot;20148&quot; value=&quot;5&quot;/&gt;&lt;property id=&quot;20300&quot; value=&quot;Slide 48&quot;/&gt;&lt;property id=&quot;20307&quot; value=&quot;325&quot;/&gt;&lt;/object&gt;&lt;object type=&quot;3&quot; unique_id=&quot;12437&quot;&gt;&lt;property id=&quot;20148&quot; value=&quot;5&quot;/&gt;&lt;property id=&quot;20300&quot; value=&quot;Slide 54&quot;/&gt;&lt;property id=&quot;20307&quot; value=&quot;327&quot;/&gt;&lt;/object&gt;&lt;object type=&quot;3&quot; unique_id=&quot;12438&quot;&gt;&lt;property id=&quot;20148&quot; value=&quot;5&quot;/&gt;&lt;property id=&quot;20300&quot; value=&quot;Slide 55&quot;/&gt;&lt;property id=&quot;20307&quot; value=&quot;328&quot;/&gt;&lt;/object&gt;&lt;object type=&quot;3&quot; unique_id=&quot;12863&quot;&gt;&lt;property id=&quot;20148&quot; value=&quot;5&quot;/&gt;&lt;property id=&quot;20300&quot; value=&quot;Slide 34 - &amp;quot;Planning Poster Content&amp;quot;&quot;/&gt;&lt;property id=&quot;20307&quot; value=&quot;330&quot;/&gt;&lt;/object&gt;&lt;object type=&quot;3&quot; unique_id=&quot;12864&quot;&gt;&lt;property id=&quot;20148&quot; value=&quot;5&quot;/&gt;&lt;property id=&quot;20300&quot; value=&quot;Slide 36 - &amp;quot;Planning Poster Content&amp;quot;&quot;/&gt;&lt;property id=&quot;20307&quot; value=&quot;331&quot;/&gt;&lt;/object&gt;&lt;object type=&quot;3&quot; unique_id=&quot;13269&quot;&gt;&lt;property id=&quot;20148&quot; value=&quot;5&quot;/&gt;&lt;property id=&quot;20300&quot; value=&quot;Slide 58&quot;/&gt;&lt;property id=&quot;20307&quot; value=&quot;332&quot;/&gt;&lt;/object&gt;&lt;object type=&quot;3&quot; unique_id=&quot;13557&quot;&gt;&lt;property id=&quot;20148&quot; value=&quot;5&quot;/&gt;&lt;property id=&quot;20300&quot; value=&quot;Slide 14 - &amp;quot;The Parts of a Scientific Poster&amp;quot;&quot;/&gt;&lt;property id=&quot;20307&quot; value=&quot;333&quot;/&gt;&lt;/object&gt;&lt;object type=&quot;3&quot; unique_id=&quot;13558&quot;&gt;&lt;property id=&quot;20148&quot; value=&quot;5&quot;/&gt;&lt;property id=&quot;20300&quot; value=&quot;Slide 15 - &amp;quot;Poster Content&amp;quot;&quot;/&gt;&lt;property id=&quot;20307&quot; value=&quot;335&quot;/&gt;&lt;/object&gt;&lt;object type=&quot;3&quot; unique_id=&quot;13559&quot;&gt;&lt;property id=&quot;20148&quot; value=&quot;5&quot;/&gt;&lt;property id=&quot;20300&quot; value=&quot;Slide 26 - &amp;quot;Shameless Plug?… or Logo Examples&amp;quot;&quot;/&gt;&lt;property id=&quot;20307&quot; value=&quot;334&quot;/&gt;&lt;/object&gt;&lt;object type=&quot;3&quot; unique_id=&quot;13852&quot;&gt;&lt;property id=&quot;20148&quot; value=&quot;5&quot;/&gt;&lt;property id=&quot;20300&quot; value=&quot;Slide 2 - &amp;quot;My Background&amp;amp;#x09;&amp;quot;&quot;/&gt;&lt;property id=&quot;20307&quot; value=&quot;337&quot;/&gt;&lt;/object&gt;&lt;object type=&quot;3&quot; unique_id=&quot;13853&quot;&gt;&lt;property id=&quot;20148&quot; value=&quot;5&quot;/&gt;&lt;property id=&quot;20300&quot; value=&quot;Slide 49&quot;/&gt;&lt;property id=&quot;20307&quot; value=&quot;336&quot;/&gt;&lt;/object&gt;&lt;/object&gt;&lt;object type=&quot;8&quot; unique_id=&quot;10112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1787</TotalTime>
  <Words>2013</Words>
  <Application>Microsoft Office PowerPoint</Application>
  <PresentationFormat>On-screen Show (4:3)</PresentationFormat>
  <Paragraphs>436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Arial</vt:lpstr>
      <vt:lpstr>Arial Black</vt:lpstr>
      <vt:lpstr>Helvetica Narrow</vt:lpstr>
      <vt:lpstr>Lucida Sans Unicode</vt:lpstr>
      <vt:lpstr>Mistral</vt:lpstr>
      <vt:lpstr>Palace Script MT</vt:lpstr>
      <vt:lpstr>Times New Roman</vt:lpstr>
      <vt:lpstr>Verdana</vt:lpstr>
      <vt:lpstr>Wingdings</vt:lpstr>
      <vt:lpstr>Wingdings 2</vt:lpstr>
      <vt:lpstr>Wingdings 3</vt:lpstr>
      <vt:lpstr>Concourse</vt:lpstr>
      <vt:lpstr>Research Poster Creation and Presentation</vt:lpstr>
      <vt:lpstr>My Background </vt:lpstr>
      <vt:lpstr>What is a Poster Presentation?</vt:lpstr>
      <vt:lpstr>Poster Session</vt:lpstr>
      <vt:lpstr>Poster Session</vt:lpstr>
      <vt:lpstr>Poster Session</vt:lpstr>
      <vt:lpstr>Poster Presentation </vt:lpstr>
      <vt:lpstr>PowerPoint Presentation</vt:lpstr>
      <vt:lpstr>Poster Defense</vt:lpstr>
      <vt:lpstr>Poster Defense</vt:lpstr>
      <vt:lpstr>Poster Defense</vt:lpstr>
      <vt:lpstr>Questions Poster Should Answer</vt:lpstr>
      <vt:lpstr>The Parts of a Scientific Poster</vt:lpstr>
      <vt:lpstr>The Parts of a Scientific Poster</vt:lpstr>
      <vt:lpstr>Poster Content</vt:lpstr>
      <vt:lpstr>The Parts of a Scientific Poster</vt:lpstr>
      <vt:lpstr>The Parts of a Scientific Poster</vt:lpstr>
      <vt:lpstr>The Parts of a Scientific Poster</vt:lpstr>
      <vt:lpstr>The Parts of a Scientific Poster</vt:lpstr>
      <vt:lpstr>The Parts of a Scientific Poster</vt:lpstr>
      <vt:lpstr>The Parts of a Scientific Poster</vt:lpstr>
      <vt:lpstr>The Parts of a Scientific Poster</vt:lpstr>
      <vt:lpstr>The Parts of a Scientific Poster</vt:lpstr>
      <vt:lpstr>The Parts of a Scientific Poster</vt:lpstr>
      <vt:lpstr>The Parts of a Scientific Poster</vt:lpstr>
      <vt:lpstr>Shameless Plug?… or Logo Examples</vt:lpstr>
      <vt:lpstr>Planning Poster Content</vt:lpstr>
      <vt:lpstr>Planning Poster Content</vt:lpstr>
      <vt:lpstr>Planning Poster Content</vt:lpstr>
      <vt:lpstr>Planning Poster Content</vt:lpstr>
      <vt:lpstr>Planning Poster Content</vt:lpstr>
      <vt:lpstr>Planning Poster Content</vt:lpstr>
      <vt:lpstr>Planning Poster Content</vt:lpstr>
      <vt:lpstr>Planning Poster Content</vt:lpstr>
      <vt:lpstr>Planning Poster Content</vt:lpstr>
      <vt:lpstr>Planning Poster Content</vt:lpstr>
      <vt:lpstr>Design and Layout</vt:lpstr>
      <vt:lpstr>Design and Layout</vt:lpstr>
      <vt:lpstr>Design and Layout</vt:lpstr>
      <vt:lpstr>Design and Layout</vt:lpstr>
      <vt:lpstr>Design and Layout</vt:lpstr>
      <vt:lpstr>Design and Layout</vt:lpstr>
      <vt:lpstr>PowerPoint Presentation</vt:lpstr>
      <vt:lpstr>Writing Poster Content</vt:lpstr>
      <vt:lpstr>Writing Poster Content</vt:lpstr>
      <vt:lpstr>PowerPoint Presentation</vt:lpstr>
      <vt:lpstr>Writing Poster Content</vt:lpstr>
      <vt:lpstr>PowerPoint Presentation</vt:lpstr>
      <vt:lpstr>PowerPoint Presentation</vt:lpstr>
      <vt:lpstr>Poster Size</vt:lpstr>
      <vt:lpstr>Poster Size</vt:lpstr>
      <vt:lpstr>Poster Content</vt:lpstr>
      <vt:lpstr>Poster Content</vt:lpstr>
      <vt:lpstr>PowerPoint Presentation</vt:lpstr>
      <vt:lpstr>PowerPoint Presentation</vt:lpstr>
      <vt:lpstr>Benefits of Poster over Oral Presentation</vt:lpstr>
      <vt:lpstr>References</vt:lpstr>
      <vt:lpstr>PowerPoint Presentation</vt:lpstr>
    </vt:vector>
  </TitlesOfParts>
  <Company>IU School of Dentistry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Poster Creation and Presentation</dc:title>
  <dc:creator>Starbuck, John Marlow</dc:creator>
  <cp:lastModifiedBy>Franklin, Joseph Carl</cp:lastModifiedBy>
  <cp:revision>58</cp:revision>
  <dcterms:created xsi:type="dcterms:W3CDTF">2014-06-23T13:58:53Z</dcterms:created>
  <dcterms:modified xsi:type="dcterms:W3CDTF">2015-03-24T14:46:11Z</dcterms:modified>
</cp:coreProperties>
</file>